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10897-130E-44E8-8BCA-BE46125D90AD}" v="1331" dt="2022-10-03T07:51:2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6144C6-050A-4690-B418-80CFEEAB702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0F92A-27AD-49EB-B53E-68961AF758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1 - Import the packages numpy,pandas,matplotlib,seaborn,sklearn,train test split,metrics</a:t>
          </a:r>
        </a:p>
      </dgm:t>
    </dgm:pt>
    <dgm:pt modelId="{7A3B0EC2-5F3E-45E5-A63E-7B429414B59E}" type="parTrans" cxnId="{CB348A1A-2AA5-468D-85C7-46184598FF1A}">
      <dgm:prSet/>
      <dgm:spPr/>
      <dgm:t>
        <a:bodyPr/>
        <a:lstStyle/>
        <a:p>
          <a:endParaRPr lang="en-US"/>
        </a:p>
      </dgm:t>
    </dgm:pt>
    <dgm:pt modelId="{7D838E38-97E8-4FE8-BB64-5D3BDB5A028A}" type="sibTrans" cxnId="{CB348A1A-2AA5-468D-85C7-46184598FF1A}">
      <dgm:prSet/>
      <dgm:spPr/>
      <dgm:t>
        <a:bodyPr/>
        <a:lstStyle/>
        <a:p>
          <a:endParaRPr lang="en-US"/>
        </a:p>
      </dgm:t>
    </dgm:pt>
    <dgm:pt modelId="{DE99ED35-A576-4056-8A8D-6373E1656B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2 - Load the Dataset</a:t>
          </a:r>
        </a:p>
      </dgm:t>
    </dgm:pt>
    <dgm:pt modelId="{109901D5-F4E2-4714-BA65-509CC2A52CF6}" type="parTrans" cxnId="{FA449C9D-5267-46ED-88DA-2242AA78A06B}">
      <dgm:prSet/>
      <dgm:spPr/>
      <dgm:t>
        <a:bodyPr/>
        <a:lstStyle/>
        <a:p>
          <a:endParaRPr lang="en-US"/>
        </a:p>
      </dgm:t>
    </dgm:pt>
    <dgm:pt modelId="{30F03CF4-27DA-4691-907B-7E495DD8EE27}" type="sibTrans" cxnId="{FA449C9D-5267-46ED-88DA-2242AA78A06B}">
      <dgm:prSet/>
      <dgm:spPr/>
      <dgm:t>
        <a:bodyPr/>
        <a:lstStyle/>
        <a:p>
          <a:endParaRPr lang="en-US"/>
        </a:p>
      </dgm:t>
    </dgm:pt>
    <dgm:pt modelId="{447F8E6F-1FCD-4862-9F89-6679A2AA08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3 - Explore the data-shape,visualization</a:t>
          </a:r>
        </a:p>
      </dgm:t>
    </dgm:pt>
    <dgm:pt modelId="{FB9C6812-961A-41B2-8ACA-02DEDC48F0AA}" type="parTrans" cxnId="{0ED87FF3-DA5D-4E72-B8D6-8FD532284F6C}">
      <dgm:prSet/>
      <dgm:spPr/>
      <dgm:t>
        <a:bodyPr/>
        <a:lstStyle/>
        <a:p>
          <a:endParaRPr lang="en-US"/>
        </a:p>
      </dgm:t>
    </dgm:pt>
    <dgm:pt modelId="{22E72D5A-DEAA-4572-A0B9-6EB3732F640C}" type="sibTrans" cxnId="{0ED87FF3-DA5D-4E72-B8D6-8FD532284F6C}">
      <dgm:prSet/>
      <dgm:spPr/>
      <dgm:t>
        <a:bodyPr/>
        <a:lstStyle/>
        <a:p>
          <a:endParaRPr lang="en-US"/>
        </a:p>
      </dgm:t>
    </dgm:pt>
    <dgm:pt modelId="{05D84A04-46D0-4AC9-8417-30B04C2C07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4 - X,y--&gt;train data test data-&gt;Fit the model with training data predict with the test data</a:t>
          </a:r>
        </a:p>
      </dgm:t>
    </dgm:pt>
    <dgm:pt modelId="{72CE10CA-F7AE-4953-8F56-FC66920BF357}" type="parTrans" cxnId="{133358AA-E8DE-4ECF-80F5-9A11555D9265}">
      <dgm:prSet/>
      <dgm:spPr/>
      <dgm:t>
        <a:bodyPr/>
        <a:lstStyle/>
        <a:p>
          <a:endParaRPr lang="en-US"/>
        </a:p>
      </dgm:t>
    </dgm:pt>
    <dgm:pt modelId="{A8FE9206-65E1-4FEC-82AC-4DE1D80148D5}" type="sibTrans" cxnId="{133358AA-E8DE-4ECF-80F5-9A11555D9265}">
      <dgm:prSet/>
      <dgm:spPr/>
      <dgm:t>
        <a:bodyPr/>
        <a:lstStyle/>
        <a:p>
          <a:endParaRPr lang="en-US"/>
        </a:p>
      </dgm:t>
    </dgm:pt>
    <dgm:pt modelId="{227B9F97-200F-4BAD-923C-15C0E25D0C69}" type="pres">
      <dgm:prSet presAssocID="{046144C6-050A-4690-B418-80CFEEAB702F}" presName="root" presStyleCnt="0">
        <dgm:presLayoutVars>
          <dgm:dir/>
          <dgm:resizeHandles val="exact"/>
        </dgm:presLayoutVars>
      </dgm:prSet>
      <dgm:spPr/>
    </dgm:pt>
    <dgm:pt modelId="{1787169D-9C3B-49D2-8F8B-1730467324BA}" type="pres">
      <dgm:prSet presAssocID="{F2F0F92A-27AD-49EB-B53E-68961AF7586D}" presName="compNode" presStyleCnt="0"/>
      <dgm:spPr/>
    </dgm:pt>
    <dgm:pt modelId="{4AB8B045-0187-45F3-BF51-6818400E8FA9}" type="pres">
      <dgm:prSet presAssocID="{F2F0F92A-27AD-49EB-B53E-68961AF7586D}" presName="bgRect" presStyleLbl="bgShp" presStyleIdx="0" presStyleCnt="4"/>
      <dgm:spPr/>
    </dgm:pt>
    <dgm:pt modelId="{87FD5BBB-926F-40B3-AE94-1DFFF832B15D}" type="pres">
      <dgm:prSet presAssocID="{F2F0F92A-27AD-49EB-B53E-68961AF758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F0E2E067-C4E2-4AA4-8ACB-9E591B6327C2}" type="pres">
      <dgm:prSet presAssocID="{F2F0F92A-27AD-49EB-B53E-68961AF7586D}" presName="spaceRect" presStyleCnt="0"/>
      <dgm:spPr/>
    </dgm:pt>
    <dgm:pt modelId="{599ED800-F156-4619-9598-EC038656B8CE}" type="pres">
      <dgm:prSet presAssocID="{F2F0F92A-27AD-49EB-B53E-68961AF7586D}" presName="parTx" presStyleLbl="revTx" presStyleIdx="0" presStyleCnt="4">
        <dgm:presLayoutVars>
          <dgm:chMax val="0"/>
          <dgm:chPref val="0"/>
        </dgm:presLayoutVars>
      </dgm:prSet>
      <dgm:spPr/>
    </dgm:pt>
    <dgm:pt modelId="{B521D2DB-B6E4-47D9-A006-00713324CF94}" type="pres">
      <dgm:prSet presAssocID="{7D838E38-97E8-4FE8-BB64-5D3BDB5A028A}" presName="sibTrans" presStyleCnt="0"/>
      <dgm:spPr/>
    </dgm:pt>
    <dgm:pt modelId="{45B82189-2190-42C7-94F6-1263D4AD87BB}" type="pres">
      <dgm:prSet presAssocID="{DE99ED35-A576-4056-8A8D-6373E1656BD9}" presName="compNode" presStyleCnt="0"/>
      <dgm:spPr/>
    </dgm:pt>
    <dgm:pt modelId="{DFE74102-3156-414F-8C2B-EDA2F91A4306}" type="pres">
      <dgm:prSet presAssocID="{DE99ED35-A576-4056-8A8D-6373E1656BD9}" presName="bgRect" presStyleLbl="bgShp" presStyleIdx="1" presStyleCnt="4"/>
      <dgm:spPr/>
    </dgm:pt>
    <dgm:pt modelId="{5FAC7C94-7D3C-4E69-9D5E-DD5942F32074}" type="pres">
      <dgm:prSet presAssocID="{DE99ED35-A576-4056-8A8D-6373E1656B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C3FA3F-7002-41CA-8DB3-F6F64EBC1E8C}" type="pres">
      <dgm:prSet presAssocID="{DE99ED35-A576-4056-8A8D-6373E1656BD9}" presName="spaceRect" presStyleCnt="0"/>
      <dgm:spPr/>
    </dgm:pt>
    <dgm:pt modelId="{369D4CBF-29F8-40FC-AD8A-A85D1D09E162}" type="pres">
      <dgm:prSet presAssocID="{DE99ED35-A576-4056-8A8D-6373E1656BD9}" presName="parTx" presStyleLbl="revTx" presStyleIdx="1" presStyleCnt="4">
        <dgm:presLayoutVars>
          <dgm:chMax val="0"/>
          <dgm:chPref val="0"/>
        </dgm:presLayoutVars>
      </dgm:prSet>
      <dgm:spPr/>
    </dgm:pt>
    <dgm:pt modelId="{A0EDC57E-2FCB-49ED-83D6-D485E34119FE}" type="pres">
      <dgm:prSet presAssocID="{30F03CF4-27DA-4691-907B-7E495DD8EE27}" presName="sibTrans" presStyleCnt="0"/>
      <dgm:spPr/>
    </dgm:pt>
    <dgm:pt modelId="{53593D26-916B-49D8-8110-D70461E117B8}" type="pres">
      <dgm:prSet presAssocID="{447F8E6F-1FCD-4862-9F89-6679A2AA083B}" presName="compNode" presStyleCnt="0"/>
      <dgm:spPr/>
    </dgm:pt>
    <dgm:pt modelId="{EF08498B-B956-421B-B33C-CBACD7173795}" type="pres">
      <dgm:prSet presAssocID="{447F8E6F-1FCD-4862-9F89-6679A2AA083B}" presName="bgRect" presStyleLbl="bgShp" presStyleIdx="2" presStyleCnt="4"/>
      <dgm:spPr/>
    </dgm:pt>
    <dgm:pt modelId="{8E55C039-A452-4808-A65C-9190B95171C3}" type="pres">
      <dgm:prSet presAssocID="{447F8E6F-1FCD-4862-9F89-6679A2AA08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A9F29EA-98B2-45F8-A9F5-296731559C36}" type="pres">
      <dgm:prSet presAssocID="{447F8E6F-1FCD-4862-9F89-6679A2AA083B}" presName="spaceRect" presStyleCnt="0"/>
      <dgm:spPr/>
    </dgm:pt>
    <dgm:pt modelId="{65812B69-AD99-405F-B908-14BCD7772AB6}" type="pres">
      <dgm:prSet presAssocID="{447F8E6F-1FCD-4862-9F89-6679A2AA083B}" presName="parTx" presStyleLbl="revTx" presStyleIdx="2" presStyleCnt="4">
        <dgm:presLayoutVars>
          <dgm:chMax val="0"/>
          <dgm:chPref val="0"/>
        </dgm:presLayoutVars>
      </dgm:prSet>
      <dgm:spPr/>
    </dgm:pt>
    <dgm:pt modelId="{B03B2D35-A650-4186-A37C-F156AB998ED4}" type="pres">
      <dgm:prSet presAssocID="{22E72D5A-DEAA-4572-A0B9-6EB3732F640C}" presName="sibTrans" presStyleCnt="0"/>
      <dgm:spPr/>
    </dgm:pt>
    <dgm:pt modelId="{0C3732BE-3374-477C-8BC7-85100B829C57}" type="pres">
      <dgm:prSet presAssocID="{05D84A04-46D0-4AC9-8417-30B04C2C07C8}" presName="compNode" presStyleCnt="0"/>
      <dgm:spPr/>
    </dgm:pt>
    <dgm:pt modelId="{E851318E-CD2C-42FC-90B2-2407E995C1A8}" type="pres">
      <dgm:prSet presAssocID="{05D84A04-46D0-4AC9-8417-30B04C2C07C8}" presName="bgRect" presStyleLbl="bgShp" presStyleIdx="3" presStyleCnt="4"/>
      <dgm:spPr/>
    </dgm:pt>
    <dgm:pt modelId="{DCD44340-5FDE-430C-94E5-FE45D9EA9C81}" type="pres">
      <dgm:prSet presAssocID="{05D84A04-46D0-4AC9-8417-30B04C2C07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4527685-0C7E-47BF-BBBB-6D26D10725AE}" type="pres">
      <dgm:prSet presAssocID="{05D84A04-46D0-4AC9-8417-30B04C2C07C8}" presName="spaceRect" presStyleCnt="0"/>
      <dgm:spPr/>
    </dgm:pt>
    <dgm:pt modelId="{B1C70D93-48A5-4CDF-BA37-2023FAD53C39}" type="pres">
      <dgm:prSet presAssocID="{05D84A04-46D0-4AC9-8417-30B04C2C07C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13B0202-4673-42AF-A15F-C8FFF3FB7B47}" type="presOf" srcId="{05D84A04-46D0-4AC9-8417-30B04C2C07C8}" destId="{B1C70D93-48A5-4CDF-BA37-2023FAD53C39}" srcOrd="0" destOrd="0" presId="urn:microsoft.com/office/officeart/2018/2/layout/IconVerticalSolidList"/>
    <dgm:cxn modelId="{14169F0B-482B-4FE1-913B-7077F74CC2F1}" type="presOf" srcId="{F2F0F92A-27AD-49EB-B53E-68961AF7586D}" destId="{599ED800-F156-4619-9598-EC038656B8CE}" srcOrd="0" destOrd="0" presId="urn:microsoft.com/office/officeart/2018/2/layout/IconVerticalSolidList"/>
    <dgm:cxn modelId="{CB348A1A-2AA5-468D-85C7-46184598FF1A}" srcId="{046144C6-050A-4690-B418-80CFEEAB702F}" destId="{F2F0F92A-27AD-49EB-B53E-68961AF7586D}" srcOrd="0" destOrd="0" parTransId="{7A3B0EC2-5F3E-45E5-A63E-7B429414B59E}" sibTransId="{7D838E38-97E8-4FE8-BB64-5D3BDB5A028A}"/>
    <dgm:cxn modelId="{1C96C937-7725-4840-99CE-A443FB72493C}" type="presOf" srcId="{447F8E6F-1FCD-4862-9F89-6679A2AA083B}" destId="{65812B69-AD99-405F-B908-14BCD7772AB6}" srcOrd="0" destOrd="0" presId="urn:microsoft.com/office/officeart/2018/2/layout/IconVerticalSolidList"/>
    <dgm:cxn modelId="{21CFE13A-4BA4-4C7C-A23F-F6C3697F5A6C}" type="presOf" srcId="{046144C6-050A-4690-B418-80CFEEAB702F}" destId="{227B9F97-200F-4BAD-923C-15C0E25D0C69}" srcOrd="0" destOrd="0" presId="urn:microsoft.com/office/officeart/2018/2/layout/IconVerticalSolidList"/>
    <dgm:cxn modelId="{FA449C9D-5267-46ED-88DA-2242AA78A06B}" srcId="{046144C6-050A-4690-B418-80CFEEAB702F}" destId="{DE99ED35-A576-4056-8A8D-6373E1656BD9}" srcOrd="1" destOrd="0" parTransId="{109901D5-F4E2-4714-BA65-509CC2A52CF6}" sibTransId="{30F03CF4-27DA-4691-907B-7E495DD8EE27}"/>
    <dgm:cxn modelId="{133358AA-E8DE-4ECF-80F5-9A11555D9265}" srcId="{046144C6-050A-4690-B418-80CFEEAB702F}" destId="{05D84A04-46D0-4AC9-8417-30B04C2C07C8}" srcOrd="3" destOrd="0" parTransId="{72CE10CA-F7AE-4953-8F56-FC66920BF357}" sibTransId="{A8FE9206-65E1-4FEC-82AC-4DE1D80148D5}"/>
    <dgm:cxn modelId="{483540E1-A341-49E9-B48A-42FFB5B3362B}" type="presOf" srcId="{DE99ED35-A576-4056-8A8D-6373E1656BD9}" destId="{369D4CBF-29F8-40FC-AD8A-A85D1D09E162}" srcOrd="0" destOrd="0" presId="urn:microsoft.com/office/officeart/2018/2/layout/IconVerticalSolidList"/>
    <dgm:cxn modelId="{0ED87FF3-DA5D-4E72-B8D6-8FD532284F6C}" srcId="{046144C6-050A-4690-B418-80CFEEAB702F}" destId="{447F8E6F-1FCD-4862-9F89-6679A2AA083B}" srcOrd="2" destOrd="0" parTransId="{FB9C6812-961A-41B2-8ACA-02DEDC48F0AA}" sibTransId="{22E72D5A-DEAA-4572-A0B9-6EB3732F640C}"/>
    <dgm:cxn modelId="{A7E645EE-E9D7-46B3-8AAD-0DD61C593385}" type="presParOf" srcId="{227B9F97-200F-4BAD-923C-15C0E25D0C69}" destId="{1787169D-9C3B-49D2-8F8B-1730467324BA}" srcOrd="0" destOrd="0" presId="urn:microsoft.com/office/officeart/2018/2/layout/IconVerticalSolidList"/>
    <dgm:cxn modelId="{3CA08280-E7BB-4D59-9484-D3747BC1C8D3}" type="presParOf" srcId="{1787169D-9C3B-49D2-8F8B-1730467324BA}" destId="{4AB8B045-0187-45F3-BF51-6818400E8FA9}" srcOrd="0" destOrd="0" presId="urn:microsoft.com/office/officeart/2018/2/layout/IconVerticalSolidList"/>
    <dgm:cxn modelId="{70DF6C47-99B5-46F2-93BD-C68BB569A238}" type="presParOf" srcId="{1787169D-9C3B-49D2-8F8B-1730467324BA}" destId="{87FD5BBB-926F-40B3-AE94-1DFFF832B15D}" srcOrd="1" destOrd="0" presId="urn:microsoft.com/office/officeart/2018/2/layout/IconVerticalSolidList"/>
    <dgm:cxn modelId="{EA350F4F-F652-4FB7-82B9-07A4353A2A29}" type="presParOf" srcId="{1787169D-9C3B-49D2-8F8B-1730467324BA}" destId="{F0E2E067-C4E2-4AA4-8ACB-9E591B6327C2}" srcOrd="2" destOrd="0" presId="urn:microsoft.com/office/officeart/2018/2/layout/IconVerticalSolidList"/>
    <dgm:cxn modelId="{90D8A9D8-E457-4A72-B4CA-95A7A14D187D}" type="presParOf" srcId="{1787169D-9C3B-49D2-8F8B-1730467324BA}" destId="{599ED800-F156-4619-9598-EC038656B8CE}" srcOrd="3" destOrd="0" presId="urn:microsoft.com/office/officeart/2018/2/layout/IconVerticalSolidList"/>
    <dgm:cxn modelId="{D6B6F0C3-EEE7-4CC5-9E05-F78D4CA6D3B7}" type="presParOf" srcId="{227B9F97-200F-4BAD-923C-15C0E25D0C69}" destId="{B521D2DB-B6E4-47D9-A006-00713324CF94}" srcOrd="1" destOrd="0" presId="urn:microsoft.com/office/officeart/2018/2/layout/IconVerticalSolidList"/>
    <dgm:cxn modelId="{B1DFB175-9BCF-4297-9F95-6C1D5C42B049}" type="presParOf" srcId="{227B9F97-200F-4BAD-923C-15C0E25D0C69}" destId="{45B82189-2190-42C7-94F6-1263D4AD87BB}" srcOrd="2" destOrd="0" presId="urn:microsoft.com/office/officeart/2018/2/layout/IconVerticalSolidList"/>
    <dgm:cxn modelId="{6F4CBBD0-7AB6-4039-B51F-360992CD825E}" type="presParOf" srcId="{45B82189-2190-42C7-94F6-1263D4AD87BB}" destId="{DFE74102-3156-414F-8C2B-EDA2F91A4306}" srcOrd="0" destOrd="0" presId="urn:microsoft.com/office/officeart/2018/2/layout/IconVerticalSolidList"/>
    <dgm:cxn modelId="{5465CC62-45B6-4AE2-9102-986CA1ADB8BB}" type="presParOf" srcId="{45B82189-2190-42C7-94F6-1263D4AD87BB}" destId="{5FAC7C94-7D3C-4E69-9D5E-DD5942F32074}" srcOrd="1" destOrd="0" presId="urn:microsoft.com/office/officeart/2018/2/layout/IconVerticalSolidList"/>
    <dgm:cxn modelId="{6ADF1A7E-1F9F-4896-B410-86606BE9EAA9}" type="presParOf" srcId="{45B82189-2190-42C7-94F6-1263D4AD87BB}" destId="{CDC3FA3F-7002-41CA-8DB3-F6F64EBC1E8C}" srcOrd="2" destOrd="0" presId="urn:microsoft.com/office/officeart/2018/2/layout/IconVerticalSolidList"/>
    <dgm:cxn modelId="{94F6EFF2-72E8-4967-9177-25F06AAAB1D5}" type="presParOf" srcId="{45B82189-2190-42C7-94F6-1263D4AD87BB}" destId="{369D4CBF-29F8-40FC-AD8A-A85D1D09E162}" srcOrd="3" destOrd="0" presId="urn:microsoft.com/office/officeart/2018/2/layout/IconVerticalSolidList"/>
    <dgm:cxn modelId="{49C8A8D7-47DA-4BC3-BA70-5C73F9098A5C}" type="presParOf" srcId="{227B9F97-200F-4BAD-923C-15C0E25D0C69}" destId="{A0EDC57E-2FCB-49ED-83D6-D485E34119FE}" srcOrd="3" destOrd="0" presId="urn:microsoft.com/office/officeart/2018/2/layout/IconVerticalSolidList"/>
    <dgm:cxn modelId="{4040C7FA-8013-40CE-8620-B841561E98E9}" type="presParOf" srcId="{227B9F97-200F-4BAD-923C-15C0E25D0C69}" destId="{53593D26-916B-49D8-8110-D70461E117B8}" srcOrd="4" destOrd="0" presId="urn:microsoft.com/office/officeart/2018/2/layout/IconVerticalSolidList"/>
    <dgm:cxn modelId="{4C56E8F9-7A3B-4766-91CB-6FB436FB1139}" type="presParOf" srcId="{53593D26-916B-49D8-8110-D70461E117B8}" destId="{EF08498B-B956-421B-B33C-CBACD7173795}" srcOrd="0" destOrd="0" presId="urn:microsoft.com/office/officeart/2018/2/layout/IconVerticalSolidList"/>
    <dgm:cxn modelId="{DD0DAFE2-6E81-42F1-9397-A17025DFFF2B}" type="presParOf" srcId="{53593D26-916B-49D8-8110-D70461E117B8}" destId="{8E55C039-A452-4808-A65C-9190B95171C3}" srcOrd="1" destOrd="0" presId="urn:microsoft.com/office/officeart/2018/2/layout/IconVerticalSolidList"/>
    <dgm:cxn modelId="{32B30855-71F4-4692-9794-EA7D2C7FE898}" type="presParOf" srcId="{53593D26-916B-49D8-8110-D70461E117B8}" destId="{8A9F29EA-98B2-45F8-A9F5-296731559C36}" srcOrd="2" destOrd="0" presId="urn:microsoft.com/office/officeart/2018/2/layout/IconVerticalSolidList"/>
    <dgm:cxn modelId="{E99F6D97-125B-4141-8BFB-110BF06CCA6E}" type="presParOf" srcId="{53593D26-916B-49D8-8110-D70461E117B8}" destId="{65812B69-AD99-405F-B908-14BCD7772AB6}" srcOrd="3" destOrd="0" presId="urn:microsoft.com/office/officeart/2018/2/layout/IconVerticalSolidList"/>
    <dgm:cxn modelId="{454DE6F7-6330-48B6-908A-3B0099457AC5}" type="presParOf" srcId="{227B9F97-200F-4BAD-923C-15C0E25D0C69}" destId="{B03B2D35-A650-4186-A37C-F156AB998ED4}" srcOrd="5" destOrd="0" presId="urn:microsoft.com/office/officeart/2018/2/layout/IconVerticalSolidList"/>
    <dgm:cxn modelId="{B1EE3848-45D7-42E1-B8EC-EE744B13F5F5}" type="presParOf" srcId="{227B9F97-200F-4BAD-923C-15C0E25D0C69}" destId="{0C3732BE-3374-477C-8BC7-85100B829C57}" srcOrd="6" destOrd="0" presId="urn:microsoft.com/office/officeart/2018/2/layout/IconVerticalSolidList"/>
    <dgm:cxn modelId="{523301A6-5574-47CC-9F15-27F595DE6D25}" type="presParOf" srcId="{0C3732BE-3374-477C-8BC7-85100B829C57}" destId="{E851318E-CD2C-42FC-90B2-2407E995C1A8}" srcOrd="0" destOrd="0" presId="urn:microsoft.com/office/officeart/2018/2/layout/IconVerticalSolidList"/>
    <dgm:cxn modelId="{49254A10-D5B4-45FC-B1C1-62E55A913CE8}" type="presParOf" srcId="{0C3732BE-3374-477C-8BC7-85100B829C57}" destId="{DCD44340-5FDE-430C-94E5-FE45D9EA9C81}" srcOrd="1" destOrd="0" presId="urn:microsoft.com/office/officeart/2018/2/layout/IconVerticalSolidList"/>
    <dgm:cxn modelId="{F775C820-0D43-4476-B875-22EE744B63AF}" type="presParOf" srcId="{0C3732BE-3374-477C-8BC7-85100B829C57}" destId="{74527685-0C7E-47BF-BBBB-6D26D10725AE}" srcOrd="2" destOrd="0" presId="urn:microsoft.com/office/officeart/2018/2/layout/IconVerticalSolidList"/>
    <dgm:cxn modelId="{A364EC0C-C7AB-48F1-88A4-46481F64F8B3}" type="presParOf" srcId="{0C3732BE-3374-477C-8BC7-85100B829C57}" destId="{B1C70D93-48A5-4CDF-BA37-2023FAD53C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DB9C0-6FDA-41BE-9B0D-652FADCF0E1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6DDEBE-CB0A-401C-9CC3-CCC8ECD06D07}">
      <dgm:prSet/>
      <dgm:spPr/>
      <dgm:t>
        <a:bodyPr/>
        <a:lstStyle/>
        <a:p>
          <a:r>
            <a:rPr lang="en-US"/>
            <a:t>I have chosen bagging as i had done with other models like KNN,SVM,Decision tree,Random forest.. but i got 100% accuracy rate at Bagging.</a:t>
          </a:r>
        </a:p>
      </dgm:t>
    </dgm:pt>
    <dgm:pt modelId="{9C78488F-9C96-418A-AEAA-1645CB8D0F76}" type="parTrans" cxnId="{577D664B-DDC0-4CF8-AC03-01866BFC3EB0}">
      <dgm:prSet/>
      <dgm:spPr/>
      <dgm:t>
        <a:bodyPr/>
        <a:lstStyle/>
        <a:p>
          <a:endParaRPr lang="en-US"/>
        </a:p>
      </dgm:t>
    </dgm:pt>
    <dgm:pt modelId="{B4246CA5-BC36-454C-90AC-8F98BB8B5FD9}" type="sibTrans" cxnId="{577D664B-DDC0-4CF8-AC03-01866BFC3EB0}">
      <dgm:prSet/>
      <dgm:spPr/>
      <dgm:t>
        <a:bodyPr/>
        <a:lstStyle/>
        <a:p>
          <a:endParaRPr lang="en-US"/>
        </a:p>
      </dgm:t>
    </dgm:pt>
    <dgm:pt modelId="{9BD3281A-62D9-4BD1-A02F-1B736F96DAE3}">
      <dgm:prSet/>
      <dgm:spPr/>
      <dgm:t>
        <a:bodyPr/>
        <a:lstStyle/>
        <a:p>
          <a:r>
            <a:rPr lang="en-US"/>
            <a:t>Bagging (or Bootstrap Aggregating) technique uses these subsets (bags) to get a fair idea of the distribution (complete set). The size of subsets created for bagging may be less than the original set</a:t>
          </a:r>
        </a:p>
      </dgm:t>
    </dgm:pt>
    <dgm:pt modelId="{1848F9DC-7FC4-469D-9EFC-4267522A7140}" type="parTrans" cxnId="{3163653C-3D7A-49D1-A63B-9E3E26CD821D}">
      <dgm:prSet/>
      <dgm:spPr/>
      <dgm:t>
        <a:bodyPr/>
        <a:lstStyle/>
        <a:p>
          <a:endParaRPr lang="en-US"/>
        </a:p>
      </dgm:t>
    </dgm:pt>
    <dgm:pt modelId="{2A5E70D7-E81D-48DA-9E68-AD6F6E116A78}" type="sibTrans" cxnId="{3163653C-3D7A-49D1-A63B-9E3E26CD821D}">
      <dgm:prSet/>
      <dgm:spPr/>
      <dgm:t>
        <a:bodyPr/>
        <a:lstStyle/>
        <a:p>
          <a:endParaRPr lang="en-US"/>
        </a:p>
      </dgm:t>
    </dgm:pt>
    <dgm:pt modelId="{919785D7-FCF7-48EF-AE5D-2E4BAE2A8810}" type="pres">
      <dgm:prSet presAssocID="{94DDB9C0-6FDA-41BE-9B0D-652FADCF0E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87E241-BBF0-4E83-A21A-3A17D137349F}" type="pres">
      <dgm:prSet presAssocID="{996DDEBE-CB0A-401C-9CC3-CCC8ECD06D07}" presName="hierRoot1" presStyleCnt="0"/>
      <dgm:spPr/>
    </dgm:pt>
    <dgm:pt modelId="{9F3EA471-58EE-4C4E-9502-FF6DE620FB27}" type="pres">
      <dgm:prSet presAssocID="{996DDEBE-CB0A-401C-9CC3-CCC8ECD06D07}" presName="composite" presStyleCnt="0"/>
      <dgm:spPr/>
    </dgm:pt>
    <dgm:pt modelId="{909F2BD9-0F3D-4011-A5BF-197D0B5C60E4}" type="pres">
      <dgm:prSet presAssocID="{996DDEBE-CB0A-401C-9CC3-CCC8ECD06D07}" presName="background" presStyleLbl="node0" presStyleIdx="0" presStyleCnt="2"/>
      <dgm:spPr/>
    </dgm:pt>
    <dgm:pt modelId="{F7EF97CF-1678-475D-8747-27D21AE38EA6}" type="pres">
      <dgm:prSet presAssocID="{996DDEBE-CB0A-401C-9CC3-CCC8ECD06D07}" presName="text" presStyleLbl="fgAcc0" presStyleIdx="0" presStyleCnt="2">
        <dgm:presLayoutVars>
          <dgm:chPref val="3"/>
        </dgm:presLayoutVars>
      </dgm:prSet>
      <dgm:spPr/>
    </dgm:pt>
    <dgm:pt modelId="{D3DEF39A-6834-4F7C-918B-AC26E9E0DBD9}" type="pres">
      <dgm:prSet presAssocID="{996DDEBE-CB0A-401C-9CC3-CCC8ECD06D07}" presName="hierChild2" presStyleCnt="0"/>
      <dgm:spPr/>
    </dgm:pt>
    <dgm:pt modelId="{B8E3C126-48EA-497D-BB7B-74F530BF2D76}" type="pres">
      <dgm:prSet presAssocID="{9BD3281A-62D9-4BD1-A02F-1B736F96DAE3}" presName="hierRoot1" presStyleCnt="0"/>
      <dgm:spPr/>
    </dgm:pt>
    <dgm:pt modelId="{7EFF7681-EE43-4BC2-8D6C-65A51358BFA2}" type="pres">
      <dgm:prSet presAssocID="{9BD3281A-62D9-4BD1-A02F-1B736F96DAE3}" presName="composite" presStyleCnt="0"/>
      <dgm:spPr/>
    </dgm:pt>
    <dgm:pt modelId="{0C3884AF-0A2D-4B18-8EC3-A71DC5953BEA}" type="pres">
      <dgm:prSet presAssocID="{9BD3281A-62D9-4BD1-A02F-1B736F96DAE3}" presName="background" presStyleLbl="node0" presStyleIdx="1" presStyleCnt="2"/>
      <dgm:spPr/>
    </dgm:pt>
    <dgm:pt modelId="{A42436F3-C3BC-4360-9B09-C51ABDAD094D}" type="pres">
      <dgm:prSet presAssocID="{9BD3281A-62D9-4BD1-A02F-1B736F96DAE3}" presName="text" presStyleLbl="fgAcc0" presStyleIdx="1" presStyleCnt="2">
        <dgm:presLayoutVars>
          <dgm:chPref val="3"/>
        </dgm:presLayoutVars>
      </dgm:prSet>
      <dgm:spPr/>
    </dgm:pt>
    <dgm:pt modelId="{6E5E0CDD-8776-4F89-BE60-E1E7E45F0641}" type="pres">
      <dgm:prSet presAssocID="{9BD3281A-62D9-4BD1-A02F-1B736F96DAE3}" presName="hierChild2" presStyleCnt="0"/>
      <dgm:spPr/>
    </dgm:pt>
  </dgm:ptLst>
  <dgm:cxnLst>
    <dgm:cxn modelId="{3163653C-3D7A-49D1-A63B-9E3E26CD821D}" srcId="{94DDB9C0-6FDA-41BE-9B0D-652FADCF0E16}" destId="{9BD3281A-62D9-4BD1-A02F-1B736F96DAE3}" srcOrd="1" destOrd="0" parTransId="{1848F9DC-7FC4-469D-9EFC-4267522A7140}" sibTransId="{2A5E70D7-E81D-48DA-9E68-AD6F6E116A78}"/>
    <dgm:cxn modelId="{7108C164-1CB0-4E27-9DE2-EA13A28D3550}" type="presOf" srcId="{9BD3281A-62D9-4BD1-A02F-1B736F96DAE3}" destId="{A42436F3-C3BC-4360-9B09-C51ABDAD094D}" srcOrd="0" destOrd="0" presId="urn:microsoft.com/office/officeart/2005/8/layout/hierarchy1"/>
    <dgm:cxn modelId="{577D664B-DDC0-4CF8-AC03-01866BFC3EB0}" srcId="{94DDB9C0-6FDA-41BE-9B0D-652FADCF0E16}" destId="{996DDEBE-CB0A-401C-9CC3-CCC8ECD06D07}" srcOrd="0" destOrd="0" parTransId="{9C78488F-9C96-418A-AEAA-1645CB8D0F76}" sibTransId="{B4246CA5-BC36-454C-90AC-8F98BB8B5FD9}"/>
    <dgm:cxn modelId="{D771B254-AFB2-43F1-A675-46DEE6D35FED}" type="presOf" srcId="{94DDB9C0-6FDA-41BE-9B0D-652FADCF0E16}" destId="{919785D7-FCF7-48EF-AE5D-2E4BAE2A8810}" srcOrd="0" destOrd="0" presId="urn:microsoft.com/office/officeart/2005/8/layout/hierarchy1"/>
    <dgm:cxn modelId="{D752BDCF-12CB-47EB-86A0-AC7EFAF6EBBD}" type="presOf" srcId="{996DDEBE-CB0A-401C-9CC3-CCC8ECD06D07}" destId="{F7EF97CF-1678-475D-8747-27D21AE38EA6}" srcOrd="0" destOrd="0" presId="urn:microsoft.com/office/officeart/2005/8/layout/hierarchy1"/>
    <dgm:cxn modelId="{9563265C-692A-47E7-B17D-5005B6AFE539}" type="presParOf" srcId="{919785D7-FCF7-48EF-AE5D-2E4BAE2A8810}" destId="{B287E241-BBF0-4E83-A21A-3A17D137349F}" srcOrd="0" destOrd="0" presId="urn:microsoft.com/office/officeart/2005/8/layout/hierarchy1"/>
    <dgm:cxn modelId="{94C00386-B8B5-4780-AAF0-59102B6DA738}" type="presParOf" srcId="{B287E241-BBF0-4E83-A21A-3A17D137349F}" destId="{9F3EA471-58EE-4C4E-9502-FF6DE620FB27}" srcOrd="0" destOrd="0" presId="urn:microsoft.com/office/officeart/2005/8/layout/hierarchy1"/>
    <dgm:cxn modelId="{8A4F8AD4-C5FD-433D-80BA-B809848E6FDE}" type="presParOf" srcId="{9F3EA471-58EE-4C4E-9502-FF6DE620FB27}" destId="{909F2BD9-0F3D-4011-A5BF-197D0B5C60E4}" srcOrd="0" destOrd="0" presId="urn:microsoft.com/office/officeart/2005/8/layout/hierarchy1"/>
    <dgm:cxn modelId="{3B9B51BE-9A89-4173-8D7C-DFBAB0F57F81}" type="presParOf" srcId="{9F3EA471-58EE-4C4E-9502-FF6DE620FB27}" destId="{F7EF97CF-1678-475D-8747-27D21AE38EA6}" srcOrd="1" destOrd="0" presId="urn:microsoft.com/office/officeart/2005/8/layout/hierarchy1"/>
    <dgm:cxn modelId="{0F8A3BB1-FDB2-464B-902A-DA570F3C52B9}" type="presParOf" srcId="{B287E241-BBF0-4E83-A21A-3A17D137349F}" destId="{D3DEF39A-6834-4F7C-918B-AC26E9E0DBD9}" srcOrd="1" destOrd="0" presId="urn:microsoft.com/office/officeart/2005/8/layout/hierarchy1"/>
    <dgm:cxn modelId="{077B1A0A-36B6-4587-9B05-899B1B883610}" type="presParOf" srcId="{919785D7-FCF7-48EF-AE5D-2E4BAE2A8810}" destId="{B8E3C126-48EA-497D-BB7B-74F530BF2D76}" srcOrd="1" destOrd="0" presId="urn:microsoft.com/office/officeart/2005/8/layout/hierarchy1"/>
    <dgm:cxn modelId="{31FA6E87-404D-4AE8-9F99-AC311CCCC937}" type="presParOf" srcId="{B8E3C126-48EA-497D-BB7B-74F530BF2D76}" destId="{7EFF7681-EE43-4BC2-8D6C-65A51358BFA2}" srcOrd="0" destOrd="0" presId="urn:microsoft.com/office/officeart/2005/8/layout/hierarchy1"/>
    <dgm:cxn modelId="{C6B98E75-8D16-435E-A205-6BC78682B973}" type="presParOf" srcId="{7EFF7681-EE43-4BC2-8D6C-65A51358BFA2}" destId="{0C3884AF-0A2D-4B18-8EC3-A71DC5953BEA}" srcOrd="0" destOrd="0" presId="urn:microsoft.com/office/officeart/2005/8/layout/hierarchy1"/>
    <dgm:cxn modelId="{57C0DAA8-9C81-46B4-8FEB-AD2F8AEC2EF6}" type="presParOf" srcId="{7EFF7681-EE43-4BC2-8D6C-65A51358BFA2}" destId="{A42436F3-C3BC-4360-9B09-C51ABDAD094D}" srcOrd="1" destOrd="0" presId="urn:microsoft.com/office/officeart/2005/8/layout/hierarchy1"/>
    <dgm:cxn modelId="{0373AD79-CB93-46D8-982C-EE203D502D61}" type="presParOf" srcId="{B8E3C126-48EA-497D-BB7B-74F530BF2D76}" destId="{6E5E0CDD-8776-4F89-BE60-E1E7E45F06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8B045-0187-45F3-BF51-6818400E8FA9}">
      <dsp:nvSpPr>
        <dsp:cNvPr id="0" name=""/>
        <dsp:cNvSpPr/>
      </dsp:nvSpPr>
      <dsp:spPr>
        <a:xfrm>
          <a:off x="0" y="1526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D5BBB-926F-40B3-AE94-1DFFF832B15D}">
      <dsp:nvSpPr>
        <dsp:cNvPr id="0" name=""/>
        <dsp:cNvSpPr/>
      </dsp:nvSpPr>
      <dsp:spPr>
        <a:xfrm>
          <a:off x="234055" y="175617"/>
          <a:ext cx="425555" cy="425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ED800-F156-4619-9598-EC038656B8CE}">
      <dsp:nvSpPr>
        <dsp:cNvPr id="0" name=""/>
        <dsp:cNvSpPr/>
      </dsp:nvSpPr>
      <dsp:spPr>
        <a:xfrm>
          <a:off x="893665" y="1526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1 - Import the packages numpy,pandas,matplotlib,seaborn,sklearn,train test split,metrics</a:t>
          </a:r>
        </a:p>
      </dsp:txBody>
      <dsp:txXfrm>
        <a:off x="893665" y="1526"/>
        <a:ext cx="10135949" cy="773736"/>
      </dsp:txXfrm>
    </dsp:sp>
    <dsp:sp modelId="{DFE74102-3156-414F-8C2B-EDA2F91A4306}">
      <dsp:nvSpPr>
        <dsp:cNvPr id="0" name=""/>
        <dsp:cNvSpPr/>
      </dsp:nvSpPr>
      <dsp:spPr>
        <a:xfrm>
          <a:off x="0" y="968697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C7C94-7D3C-4E69-9D5E-DD5942F32074}">
      <dsp:nvSpPr>
        <dsp:cNvPr id="0" name=""/>
        <dsp:cNvSpPr/>
      </dsp:nvSpPr>
      <dsp:spPr>
        <a:xfrm>
          <a:off x="234055" y="1142788"/>
          <a:ext cx="425555" cy="425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D4CBF-29F8-40FC-AD8A-A85D1D09E162}">
      <dsp:nvSpPr>
        <dsp:cNvPr id="0" name=""/>
        <dsp:cNvSpPr/>
      </dsp:nvSpPr>
      <dsp:spPr>
        <a:xfrm>
          <a:off x="893665" y="968697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2 - Load the Dataset</a:t>
          </a:r>
        </a:p>
      </dsp:txBody>
      <dsp:txXfrm>
        <a:off x="893665" y="968697"/>
        <a:ext cx="10135949" cy="773736"/>
      </dsp:txXfrm>
    </dsp:sp>
    <dsp:sp modelId="{EF08498B-B956-421B-B33C-CBACD7173795}">
      <dsp:nvSpPr>
        <dsp:cNvPr id="0" name=""/>
        <dsp:cNvSpPr/>
      </dsp:nvSpPr>
      <dsp:spPr>
        <a:xfrm>
          <a:off x="0" y="1935868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5C039-A452-4808-A65C-9190B95171C3}">
      <dsp:nvSpPr>
        <dsp:cNvPr id="0" name=""/>
        <dsp:cNvSpPr/>
      </dsp:nvSpPr>
      <dsp:spPr>
        <a:xfrm>
          <a:off x="234055" y="2109959"/>
          <a:ext cx="425555" cy="425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12B69-AD99-405F-B908-14BCD7772AB6}">
      <dsp:nvSpPr>
        <dsp:cNvPr id="0" name=""/>
        <dsp:cNvSpPr/>
      </dsp:nvSpPr>
      <dsp:spPr>
        <a:xfrm>
          <a:off x="893665" y="1935868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3 - Explore the data-shape,visualization</a:t>
          </a:r>
        </a:p>
      </dsp:txBody>
      <dsp:txXfrm>
        <a:off x="893665" y="1935868"/>
        <a:ext cx="10135949" cy="773736"/>
      </dsp:txXfrm>
    </dsp:sp>
    <dsp:sp modelId="{E851318E-CD2C-42FC-90B2-2407E995C1A8}">
      <dsp:nvSpPr>
        <dsp:cNvPr id="0" name=""/>
        <dsp:cNvSpPr/>
      </dsp:nvSpPr>
      <dsp:spPr>
        <a:xfrm>
          <a:off x="0" y="2903039"/>
          <a:ext cx="11029615" cy="773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44340-5FDE-430C-94E5-FE45D9EA9C81}">
      <dsp:nvSpPr>
        <dsp:cNvPr id="0" name=""/>
        <dsp:cNvSpPr/>
      </dsp:nvSpPr>
      <dsp:spPr>
        <a:xfrm>
          <a:off x="234055" y="3077130"/>
          <a:ext cx="425555" cy="425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70D93-48A5-4CDF-BA37-2023FAD53C39}">
      <dsp:nvSpPr>
        <dsp:cNvPr id="0" name=""/>
        <dsp:cNvSpPr/>
      </dsp:nvSpPr>
      <dsp:spPr>
        <a:xfrm>
          <a:off x="893665" y="2903039"/>
          <a:ext cx="10135949" cy="773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87" tIns="81887" rIns="81887" bIns="8188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4 - X,y--&gt;train data test data-&gt;Fit the model with training data predict with the test data</a:t>
          </a:r>
        </a:p>
      </dsp:txBody>
      <dsp:txXfrm>
        <a:off x="893665" y="2903039"/>
        <a:ext cx="10135949" cy="773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F2BD9-0F3D-4011-A5BF-197D0B5C60E4}">
      <dsp:nvSpPr>
        <dsp:cNvPr id="0" name=""/>
        <dsp:cNvSpPr/>
      </dsp:nvSpPr>
      <dsp:spPr>
        <a:xfrm>
          <a:off x="1346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F97CF-1678-475D-8747-27D21AE38EA6}">
      <dsp:nvSpPr>
        <dsp:cNvPr id="0" name=""/>
        <dsp:cNvSpPr/>
      </dsp:nvSpPr>
      <dsp:spPr>
        <a:xfrm>
          <a:off x="526453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 have chosen bagging as i had done with other models like KNN,SVM,Decision tree,Random forest.. but i got 100% accuracy rate at Bagging.</a:t>
          </a:r>
        </a:p>
      </dsp:txBody>
      <dsp:txXfrm>
        <a:off x="614349" y="675946"/>
        <a:ext cx="4550175" cy="2825197"/>
      </dsp:txXfrm>
    </dsp:sp>
    <dsp:sp modelId="{0C3884AF-0A2D-4B18-8EC3-A71DC5953BEA}">
      <dsp:nvSpPr>
        <dsp:cNvPr id="0" name=""/>
        <dsp:cNvSpPr/>
      </dsp:nvSpPr>
      <dsp:spPr>
        <a:xfrm>
          <a:off x="5777528" y="89198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436F3-C3BC-4360-9B09-C51ABDAD094D}">
      <dsp:nvSpPr>
        <dsp:cNvPr id="0" name=""/>
        <dsp:cNvSpPr/>
      </dsp:nvSpPr>
      <dsp:spPr>
        <a:xfrm>
          <a:off x="6302636" y="588050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Bagging (or Bootstrap Aggregating) technique uses these subsets (bags) to get a fair idea of the distribution (complete set). The size of subsets created for bagging may be less than the original set</a:t>
          </a:r>
        </a:p>
      </dsp:txBody>
      <dsp:txXfrm>
        <a:off x="6390532" y="675946"/>
        <a:ext cx="4550175" cy="282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Premalatha-success/Datasets/main/hotel_bookings.c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374" y="977501"/>
            <a:ext cx="10993549" cy="1475013"/>
          </a:xfrm>
        </p:spPr>
        <p:txBody>
          <a:bodyPr/>
          <a:lstStyle/>
          <a:p>
            <a:r>
              <a:rPr lang="en-US" dirty="0"/>
              <a:t>Cancellation of hotel bookings</a:t>
            </a:r>
            <a:br>
              <a:rPr lang="en-US" dirty="0"/>
            </a:br>
            <a:r>
              <a:rPr lang="en-US" dirty="0"/>
              <a:t>          using ml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                                                                                                                                                                  Jagadeesh </a:t>
            </a:r>
            <a:r>
              <a:rPr lang="en-US" dirty="0" err="1"/>
              <a:t>seepana</a:t>
            </a:r>
            <a:r>
              <a:rPr lang="en-US" dirty="0"/>
              <a:t> </a:t>
            </a:r>
            <a:endParaRPr lang="en-US"/>
          </a:p>
          <a:p>
            <a:r>
              <a:rPr lang="en-US" dirty="0"/>
              <a:t>                                                                                                                                                                          119ec0030</a:t>
            </a:r>
          </a:p>
        </p:txBody>
      </p:sp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7358-1860-18E8-4089-4750E176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90DC58-6085-B543-4E27-3FAF82D908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895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2B98-7BD3-69C4-EE33-F25D9BF9F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Model chosen: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62B4859-F783-7C76-E8C8-2FA8D0C16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56085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86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5618-55AE-CDCB-8F14-5F22B81B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0FF62C8-61FE-1542-F82F-960A16BA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17" t="33913" r="49968" b="14497"/>
          <a:stretch/>
        </p:blipFill>
        <p:spPr>
          <a:xfrm>
            <a:off x="279140" y="2241721"/>
            <a:ext cx="3761843" cy="3127741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5DDCABA-2662-FEC6-CEB3-427AC72D7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7" t="24821" r="49663" b="21241"/>
          <a:stretch/>
        </p:blipFill>
        <p:spPr>
          <a:xfrm>
            <a:off x="3940630" y="2320018"/>
            <a:ext cx="3972053" cy="31891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1A472A6-E80B-17BD-6711-3577B0C8B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10" t="28296" r="50450" b="20049"/>
          <a:stretch/>
        </p:blipFill>
        <p:spPr>
          <a:xfrm>
            <a:off x="7815944" y="2320018"/>
            <a:ext cx="4278090" cy="311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CC6E-BB04-26FF-5036-95195B8F72AF}"/>
              </a:ext>
            </a:extLst>
          </p:cNvPr>
          <p:cNvSpPr txBox="1"/>
          <p:nvPr/>
        </p:nvSpPr>
        <p:spPr>
          <a:xfrm>
            <a:off x="734786" y="5796642"/>
            <a:ext cx="2748642" cy="612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2CC2C-EA86-A808-1896-0E4BDDF1F55E}"/>
              </a:ext>
            </a:extLst>
          </p:cNvPr>
          <p:cNvSpPr txBox="1"/>
          <p:nvPr/>
        </p:nvSpPr>
        <p:spPr>
          <a:xfrm>
            <a:off x="993321" y="5325835"/>
            <a:ext cx="21091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C9EEE-E366-B732-7793-8A6E263F4845}"/>
              </a:ext>
            </a:extLst>
          </p:cNvPr>
          <p:cNvSpPr txBox="1"/>
          <p:nvPr/>
        </p:nvSpPr>
        <p:spPr>
          <a:xfrm>
            <a:off x="5257800" y="5470071"/>
            <a:ext cx="27078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E11E5-09A8-500A-916E-620C5D6137D0}"/>
              </a:ext>
            </a:extLst>
          </p:cNvPr>
          <p:cNvSpPr txBox="1"/>
          <p:nvPr/>
        </p:nvSpPr>
        <p:spPr>
          <a:xfrm>
            <a:off x="9481457" y="5361213"/>
            <a:ext cx="2667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248459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A2F8-2DB0-1B7B-337B-E839B0E5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E2DFA6-A722-8036-3441-26FF016B4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50" t="20118" r="49970" b="29290"/>
          <a:stretch/>
        </p:blipFill>
        <p:spPr>
          <a:xfrm>
            <a:off x="257368" y="2419982"/>
            <a:ext cx="3761740" cy="293860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594D92-D187-AD94-92BC-29399ACE2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6" t="19247" r="48941" b="28452"/>
          <a:stretch/>
        </p:blipFill>
        <p:spPr>
          <a:xfrm>
            <a:off x="3799114" y="2417990"/>
            <a:ext cx="3929750" cy="293253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A160528F-B377-1A79-2907-B5DA7E45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3" t="18110" r="50256" b="29268"/>
          <a:stretch/>
        </p:blipFill>
        <p:spPr>
          <a:xfrm>
            <a:off x="7511142" y="2378801"/>
            <a:ext cx="4201890" cy="3091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6D48D-008F-F5E9-0E42-DA3CA4CD8ADB}"/>
              </a:ext>
            </a:extLst>
          </p:cNvPr>
          <p:cNvSpPr txBox="1"/>
          <p:nvPr/>
        </p:nvSpPr>
        <p:spPr>
          <a:xfrm>
            <a:off x="585107" y="5470072"/>
            <a:ext cx="114408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</a:t>
            </a:r>
            <a:r>
              <a:rPr lang="en-US" dirty="0" err="1"/>
              <a:t>Naive's</a:t>
            </a:r>
            <a:r>
              <a:rPr lang="en-US" dirty="0"/>
              <a:t> bayes                                        Decision tree                                            Random forest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34767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44CB-6CB7-CA4A-5588-7D4104D3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520A6C-BA0B-7E40-7C1E-B69F89550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18" t="21893" r="49970" b="26923"/>
          <a:stretch/>
        </p:blipFill>
        <p:spPr>
          <a:xfrm>
            <a:off x="975826" y="2224039"/>
            <a:ext cx="4251582" cy="3286945"/>
          </a:xfr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E34845-8EE2-CBE0-AD31-AD75BE13E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2" t="28516" r="50381" b="18497"/>
          <a:stretch/>
        </p:blipFill>
        <p:spPr>
          <a:xfrm>
            <a:off x="5584372" y="2254703"/>
            <a:ext cx="4517994" cy="3384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44DD9-2949-021F-2EF1-4EFE9B22EAF0}"/>
              </a:ext>
            </a:extLst>
          </p:cNvPr>
          <p:cNvSpPr txBox="1"/>
          <p:nvPr/>
        </p:nvSpPr>
        <p:spPr>
          <a:xfrm>
            <a:off x="1575707" y="5453742"/>
            <a:ext cx="7892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Bagging                                                              Boosting</a:t>
            </a:r>
          </a:p>
        </p:txBody>
      </p:sp>
    </p:spTree>
    <p:extLst>
      <p:ext uri="{BB962C8B-B14F-4D97-AF65-F5344CB8AC3E}">
        <p14:creationId xmlns:p14="http://schemas.microsoft.com/office/powerpoint/2010/main" val="239576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AFA6-AA7A-3E1F-EA90-5111E6EC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F5EA-3845-C5E5-E3F0-2C6EB31E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20" y="2648582"/>
            <a:ext cx="11029615" cy="5343816"/>
          </a:xfrm>
        </p:spPr>
        <p:txBody>
          <a:bodyPr/>
          <a:lstStyle/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dirty="0"/>
              <a:t>We have used 8 ml algorithms to solve the given problem. From that we have concluded that bagging is more accurate for this problem.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dirty="0"/>
              <a:t>The accuracy rate and precision rate for the models are as </a:t>
            </a:r>
            <a:r>
              <a:rPr lang="en-US" dirty="0" err="1"/>
              <a:t>folows</a:t>
            </a:r>
            <a:r>
              <a:rPr lang="en-US" dirty="0"/>
              <a:t> :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dirty="0"/>
              <a:t>Logistic regression:</a:t>
            </a:r>
          </a:p>
          <a:p>
            <a:pPr marL="0" indent="0">
              <a:buNone/>
            </a:pPr>
            <a:r>
              <a:rPr lang="en-US" dirty="0"/>
              <a:t>      1.Training set :</a:t>
            </a:r>
            <a:r>
              <a:rPr lang="en-US" dirty="0">
                <a:ea typeface="+mn-lt"/>
                <a:cs typeface="+mn-lt"/>
              </a:rPr>
              <a:t> 0.9899967692915176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     2.Testing set :</a:t>
            </a:r>
            <a:r>
              <a:rPr lang="en-US" dirty="0">
                <a:ea typeface="+mn-lt"/>
                <a:cs typeface="+mn-lt"/>
              </a:rPr>
              <a:t> 0.9891392355585337</a:t>
            </a:r>
          </a:p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>
                <a:ea typeface="+mn-lt"/>
                <a:cs typeface="+mn-lt"/>
              </a:rPr>
              <a:t>SVM: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0.7187967405741089 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2.Testing set : 0.7152469497724544</a:t>
            </a:r>
            <a:endParaRPr lang="en-US" dirty="0"/>
          </a:p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>
                <a:ea typeface="+mn-lt"/>
                <a:cs typeface="+mn-lt"/>
              </a:rPr>
              <a:t>KNN: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0.9193639093965754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2.Testing set : 0.8806153502526733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0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C996-9A3A-A990-C222-C819921E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0A4A-031E-9FBB-BFAF-91BDBE15C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867783"/>
            <a:ext cx="12662472" cy="4396760"/>
          </a:xfrm>
        </p:spPr>
        <p:txBody>
          <a:bodyPr>
            <a:noAutofit/>
          </a:bodyPr>
          <a:lstStyle/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 err="1">
                <a:ea typeface="+mn-lt"/>
                <a:cs typeface="+mn-lt"/>
              </a:rPr>
              <a:t>Naive's</a:t>
            </a:r>
            <a:r>
              <a:rPr lang="en-US" dirty="0">
                <a:ea typeface="+mn-lt"/>
                <a:cs typeface="+mn-lt"/>
              </a:rPr>
              <a:t> bayes: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 0.9928565445777943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2.Testing set : 0.9932155121869504</a:t>
            </a:r>
          </a:p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>
                <a:ea typeface="+mn-lt"/>
                <a:cs typeface="+mn-lt"/>
              </a:rPr>
              <a:t>Decision Tree: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 0.99014035633518 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2.Testing set :   0.9893067537761399</a:t>
            </a:r>
          </a:p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>
                <a:ea typeface="+mn-lt"/>
                <a:cs typeface="+mn-lt"/>
              </a:rPr>
              <a:t>Random Forest: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  1.0      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2.Testing set :0.9993857665354441</a:t>
            </a:r>
            <a:endParaRPr lang="en-US" dirty="0"/>
          </a:p>
          <a:p>
            <a:pPr marL="305435" indent="-305435">
              <a:buFont typeface="Wingdings,Sans-Serif" panose="05020102010507070707" pitchFamily="18" charset="2"/>
              <a:buChar char="Ø"/>
            </a:pPr>
            <a:r>
              <a:rPr lang="en-US" dirty="0">
                <a:ea typeface="+mn-lt"/>
                <a:cs typeface="+mn-lt"/>
              </a:rPr>
              <a:t>Bagging: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1.Training set :   1.0      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2.Testing set : 1.0</a:t>
            </a:r>
          </a:p>
          <a:p>
            <a:pPr marL="305435" indent="-305435"/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</a:t>
            </a:r>
            <a:endParaRPr lang="en-US"/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  <a:p>
            <a:pPr marL="285750" indent="-285750">
              <a:buFont typeface="Wingdings" panose="05020102010507070707" pitchFamily="18" charset="2"/>
              <a:buChar char="Ø"/>
            </a:pPr>
            <a:endParaRPr lang="en-US" dirty="0"/>
          </a:p>
          <a:p>
            <a:pPr marL="305435" indent="-305435">
              <a:buFont typeface="Wingdings" panose="05020102010507070707" pitchFamily="18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9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E393B-000A-18F4-D926-194C9A46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AE2E-8942-5228-C9CB-DE07C39D4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     -Jagadeesh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Seepana</a:t>
            </a:r>
            <a:endParaRPr lang="en-US" dirty="0" err="1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      119ec0030</a:t>
            </a:r>
          </a:p>
        </p:txBody>
      </p:sp>
    </p:spTree>
    <p:extLst>
      <p:ext uri="{BB962C8B-B14F-4D97-AF65-F5344CB8AC3E}">
        <p14:creationId xmlns:p14="http://schemas.microsoft.com/office/powerpoint/2010/main" val="149637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46F7-D974-4525-8208-59A05307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F86DE-133F-900F-86EA-4271D24E0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Problem Statement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Given Data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Visualization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Steps Involved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Model Chosen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536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F578-61C7-6E3D-0BA3-0BFA4EBC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3FFE-44FD-4954-6B04-6D6318FD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>
                <a:ea typeface="+mn-lt"/>
                <a:cs typeface="+mn-lt"/>
              </a:rPr>
              <a:t>Hotel booking cancellation predicting with binary classification is a problem based on data analysis techniques which gives an idea to create best classification model.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>
                <a:ea typeface="+mn-lt"/>
                <a:cs typeface="+mn-lt"/>
              </a:rPr>
              <a:t>With given  a data set containing the details of applicants for hotel booking and status of their booking application approval whether approved or not . By using above details we need to create an binary classification model with maximum a</a:t>
            </a:r>
            <a:endParaRPr lang="en-US" sz="2400" dirty="0"/>
          </a:p>
          <a:p>
            <a:pPr marL="305435" indent="-305435">
              <a:buFont typeface="Wingdings" panose="05020102010507070707" pitchFamily="18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74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A91-9A57-3187-C396-084571C5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D3BE-684C-85D7-56BE-04F4A48F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Number of hotel bookings cancelled(Data Set)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/>
              <a:t>Data types</a:t>
            </a:r>
          </a:p>
          <a:p>
            <a:pPr marL="305435" indent="-305435">
              <a:buFont typeface="Wingdings" panose="05020102010507070707" pitchFamily="18" charset="2"/>
              <a:buChar char="Ø"/>
            </a:pPr>
            <a:r>
              <a:rPr lang="en-US" sz="2400" dirty="0">
                <a:hlinkClick r:id="rId2"/>
              </a:rPr>
              <a:t>https://raw.githubusercontent.com/Premalatha-success/Datasets/main/hotel_bookings.csv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023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F455-1D18-5D79-EE7A-8D7CBF8C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dirty="0"/>
              <a:t> Set: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E36349-94C6-7E8D-5703-BFE4311C4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3" t="21345" r="31804" b="31871"/>
          <a:stretch/>
        </p:blipFill>
        <p:spPr>
          <a:xfrm>
            <a:off x="411609" y="1890722"/>
            <a:ext cx="5454130" cy="3223382"/>
          </a:xfr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DF24C6-422D-4D39-AA7E-6B3891E5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8" t="20199" r="-187" b="32119"/>
          <a:stretch/>
        </p:blipFill>
        <p:spPr>
          <a:xfrm>
            <a:off x="5915697" y="1841815"/>
            <a:ext cx="5166077" cy="32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3D0E1-CD93-1CEA-D550-E16B647E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Data type: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E50DF2-468C-1F2E-0CE4-A32725E3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8" t="22026" r="76274" b="21562"/>
          <a:stretch/>
        </p:blipFill>
        <p:spPr>
          <a:xfrm>
            <a:off x="4844666" y="489707"/>
            <a:ext cx="4411301" cy="5887726"/>
          </a:xfrm>
        </p:spPr>
      </p:pic>
    </p:spTree>
    <p:extLst>
      <p:ext uri="{BB962C8B-B14F-4D97-AF65-F5344CB8AC3E}">
        <p14:creationId xmlns:p14="http://schemas.microsoft.com/office/powerpoint/2010/main" val="335549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396D4-CD26-190C-98A2-0289BAA8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Visualizing feature to feature: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699ACD-EF93-14DC-0FB9-CF83E57CC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14" t="20502" r="69570" b="49904"/>
          <a:stretch/>
        </p:blipFill>
        <p:spPr>
          <a:xfrm>
            <a:off x="5492860" y="360726"/>
            <a:ext cx="4748236" cy="3207564"/>
          </a:xfr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2C42DE-5536-9A2F-0925-F55785C1A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3" t="57494" r="68248" b="13982"/>
          <a:stretch/>
        </p:blipFill>
        <p:spPr>
          <a:xfrm>
            <a:off x="5640069" y="3571260"/>
            <a:ext cx="4847566" cy="29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A974-A48A-0B78-8F32-50E87899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correlation :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8D4CA3-BE08-B29E-2877-7F828741C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53" t="19955" r="47382" b="12698"/>
          <a:stretch/>
        </p:blipFill>
        <p:spPr>
          <a:xfrm>
            <a:off x="2219006" y="1992757"/>
            <a:ext cx="6050818" cy="4801587"/>
          </a:xfrm>
        </p:spPr>
      </p:pic>
    </p:spTree>
    <p:extLst>
      <p:ext uri="{BB962C8B-B14F-4D97-AF65-F5344CB8AC3E}">
        <p14:creationId xmlns:p14="http://schemas.microsoft.com/office/powerpoint/2010/main" val="197440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DDA40-DBE6-6C21-987B-59B3D3F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62" y="538869"/>
            <a:ext cx="7204490" cy="57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Visualization of null values: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4CAE605-373C-1171-C643-23CD291FA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23473" r="44304" b="14469"/>
          <a:stretch/>
        </p:blipFill>
        <p:spPr>
          <a:xfrm rot="5400000">
            <a:off x="1891022" y="1664599"/>
            <a:ext cx="5621536" cy="4502193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2219D4B-3DA9-7238-9219-AF69FDBA3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" t="20587" r="40548" b="25129"/>
          <a:stretch/>
        </p:blipFill>
        <p:spPr>
          <a:xfrm rot="5400000">
            <a:off x="6390280" y="1522461"/>
            <a:ext cx="6257334" cy="43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033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Dividend</vt:lpstr>
      <vt:lpstr>Cancellation of hotel bookings           using ml algorithm</vt:lpstr>
      <vt:lpstr>Outline :</vt:lpstr>
      <vt:lpstr>Problem statement:</vt:lpstr>
      <vt:lpstr>Given data:</vt:lpstr>
      <vt:lpstr>DAta Set:</vt:lpstr>
      <vt:lpstr>Data type:</vt:lpstr>
      <vt:lpstr>Visualizing feature to feature:</vt:lpstr>
      <vt:lpstr>Heatmap of correlation :</vt:lpstr>
      <vt:lpstr>Visualization of null values:</vt:lpstr>
      <vt:lpstr>Steps involved:</vt:lpstr>
      <vt:lpstr>Model chosen:</vt:lpstr>
      <vt:lpstr>Confusion matrix:</vt:lpstr>
      <vt:lpstr>Confusion matrix:</vt:lpstr>
      <vt:lpstr>Confusion matrix:</vt:lpstr>
      <vt:lpstr>Conclusion:</vt:lpstr>
      <vt:lpstr>Conclusion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365</cp:revision>
  <dcterms:created xsi:type="dcterms:W3CDTF">2022-10-03T06:27:52Z</dcterms:created>
  <dcterms:modified xsi:type="dcterms:W3CDTF">2022-10-03T07:52:00Z</dcterms:modified>
</cp:coreProperties>
</file>